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4" r:id="rId8"/>
    <p:sldId id="265" r:id="rId9"/>
    <p:sldId id="273" r:id="rId10"/>
    <p:sldId id="266" r:id="rId11"/>
    <p:sldId id="267" r:id="rId12"/>
    <p:sldId id="268" r:id="rId13"/>
    <p:sldId id="269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3FFD360C-F1E6-4153-B811-6D9DF10CCA77}">
          <p14:sldIdLst>
            <p14:sldId id="256"/>
            <p14:sldId id="257"/>
            <p14:sldId id="258"/>
            <p14:sldId id="259"/>
            <p14:sldId id="260"/>
            <p14:sldId id="263"/>
            <p14:sldId id="264"/>
            <p14:sldId id="265"/>
            <p14:sldId id="273"/>
            <p14:sldId id="266"/>
            <p14:sldId id="267"/>
            <p14:sldId id="268"/>
            <p14:sldId id="269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5" autoAdjust="0"/>
    <p:restoredTop sz="94660"/>
  </p:normalViewPr>
  <p:slideViewPr>
    <p:cSldViewPr snapToGrid="0">
      <p:cViewPr varScale="1">
        <p:scale>
          <a:sx n="84" d="100"/>
          <a:sy n="84" d="100"/>
        </p:scale>
        <p:origin x="16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BF88-4FAA-AF70-91ADDB15903A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2-BF88-4FAA-AF70-91ADDB15903A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BF88-4FAA-AF70-91ADDB15903A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4-BF88-4FAA-AF70-91ADDB15903A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1-BF88-4FAA-AF70-91ADDB15903A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2-BF88-4FAA-AF70-91ADDB15903A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3-BF88-4FAA-AF70-91ADDB15903A}"/>
                </c:ext>
              </c:extLst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4-BF88-4FAA-AF70-91ADDB15903A}"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2"/>
                <c:pt idx="0">
                  <c:v>Human</c:v>
                </c:pt>
                <c:pt idx="1">
                  <c:v>Natural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57</c:v>
                </c:pt>
                <c:pt idx="1">
                  <c:v>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F88-4FAA-AF70-91ADDB15903A}"/>
            </c:ext>
          </c:extLst>
        </c:ser>
        <c:dLbls>
          <c:dLblPos val="out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Berlin Sans FB" panose="020E0602020502020306" pitchFamily="34" charset="0"/>
                <a:ea typeface="+mn-ea"/>
                <a:cs typeface="+mn-cs"/>
              </a:defRPr>
            </a:pPr>
            <a:r>
              <a:rPr lang="en-US" dirty="0" smtClean="0">
                <a:latin typeface="Berlin Sans FB" panose="020E0602020502020306" pitchFamily="34" charset="0"/>
              </a:rPr>
              <a:t>Crew Utilization</a:t>
            </a:r>
            <a:r>
              <a:rPr lang="en-US" baseline="0" dirty="0" smtClean="0">
                <a:latin typeface="Berlin Sans FB" panose="020E0602020502020306" pitchFamily="34" charset="0"/>
              </a:rPr>
              <a:t> on AK </a:t>
            </a:r>
            <a:r>
              <a:rPr lang="en-US" baseline="0" dirty="0" smtClean="0">
                <a:latin typeface="Berlin Sans FB" panose="020E0602020502020306" pitchFamily="34" charset="0"/>
              </a:rPr>
              <a:t>Wildfires BY Mobilization date</a:t>
            </a:r>
            <a:endParaRPr lang="en-US" dirty="0">
              <a:latin typeface="Berlin Sans FB" panose="020E0602020502020306" pitchFamily="34" charset="0"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cap="all" spc="120" normalizeH="0" baseline="0">
              <a:solidFill>
                <a:schemeClr val="tx1">
                  <a:lumMod val="65000"/>
                  <a:lumOff val="35000"/>
                </a:schemeClr>
              </a:solidFill>
              <a:latin typeface="Berlin Sans FB" panose="020E0602020502020306" pitchFamily="34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Type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/>
                    </a:solidFill>
                    <a:latin typeface="Berlin Sans FB" panose="020E0602020502020306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Sheet1!$A$2:$A$33</c:f>
              <c:strCache>
                <c:ptCount val="32"/>
                <c:pt idx="0">
                  <c:v>4-May</c:v>
                </c:pt>
                <c:pt idx="1">
                  <c:v>1-Jun</c:v>
                </c:pt>
                <c:pt idx="2">
                  <c:v>2-Jun</c:v>
                </c:pt>
                <c:pt idx="3">
                  <c:v>3-Jun</c:v>
                </c:pt>
                <c:pt idx="4">
                  <c:v>4-Jun</c:v>
                </c:pt>
                <c:pt idx="5">
                  <c:v>5-Jun</c:v>
                </c:pt>
                <c:pt idx="6">
                  <c:v>7-Jun</c:v>
                </c:pt>
                <c:pt idx="7">
                  <c:v>8-Jun</c:v>
                </c:pt>
                <c:pt idx="8">
                  <c:v>9-Jun</c:v>
                </c:pt>
                <c:pt idx="9">
                  <c:v>10-Jun</c:v>
                </c:pt>
                <c:pt idx="10">
                  <c:v>11-Jun</c:v>
                </c:pt>
                <c:pt idx="11">
                  <c:v>13-Jun</c:v>
                </c:pt>
                <c:pt idx="12">
                  <c:v>16-Jun</c:v>
                </c:pt>
                <c:pt idx="13">
                  <c:v>17-Jun</c:v>
                </c:pt>
                <c:pt idx="14">
                  <c:v>19-Jun</c:v>
                </c:pt>
                <c:pt idx="15">
                  <c:v>21-Jun</c:v>
                </c:pt>
                <c:pt idx="16">
                  <c:v>23-Jun</c:v>
                </c:pt>
                <c:pt idx="17">
                  <c:v>25-Jun</c:v>
                </c:pt>
                <c:pt idx="18">
                  <c:v>28-Jun</c:v>
                </c:pt>
                <c:pt idx="19">
                  <c:v>29-Jun</c:v>
                </c:pt>
                <c:pt idx="20">
                  <c:v>30-Jun</c:v>
                </c:pt>
                <c:pt idx="21">
                  <c:v>3-Jul</c:v>
                </c:pt>
                <c:pt idx="22">
                  <c:v>4-Jul</c:v>
                </c:pt>
                <c:pt idx="23">
                  <c:v>6-Jul</c:v>
                </c:pt>
                <c:pt idx="24">
                  <c:v>9-Jul</c:v>
                </c:pt>
                <c:pt idx="25">
                  <c:v>10-Jul</c:v>
                </c:pt>
                <c:pt idx="26">
                  <c:v>16-Jul</c:v>
                </c:pt>
                <c:pt idx="27">
                  <c:v>19-Jul</c:v>
                </c:pt>
                <c:pt idx="28">
                  <c:v>20-Jul</c:v>
                </c:pt>
                <c:pt idx="29">
                  <c:v>27-Jul</c:v>
                </c:pt>
                <c:pt idx="30">
                  <c:v>5-Aug</c:v>
                </c:pt>
                <c:pt idx="31">
                  <c:v>6-Aug</c:v>
                </c:pt>
              </c:strCache>
            </c:strRef>
          </c:cat>
          <c:val>
            <c:numRef>
              <c:f>Sheet1!$B$2:$B$33</c:f>
              <c:numCache>
                <c:formatCode>General</c:formatCode>
                <c:ptCount val="32"/>
                <c:pt idx="1">
                  <c:v>3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10">
                  <c:v>1</c:v>
                </c:pt>
                <c:pt idx="11">
                  <c:v>1</c:v>
                </c:pt>
                <c:pt idx="13">
                  <c:v>1</c:v>
                </c:pt>
                <c:pt idx="15">
                  <c:v>1</c:v>
                </c:pt>
                <c:pt idx="19">
                  <c:v>1</c:v>
                </c:pt>
                <c:pt idx="21">
                  <c:v>1</c:v>
                </c:pt>
                <c:pt idx="28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21C-4263-9A43-9C884488AA5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Type 2IA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/>
                    </a:solidFill>
                    <a:latin typeface="Berlin Sans FB" panose="020E0602020502020306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Sheet1!$A$2:$A$33</c:f>
              <c:strCache>
                <c:ptCount val="32"/>
                <c:pt idx="0">
                  <c:v>4-May</c:v>
                </c:pt>
                <c:pt idx="1">
                  <c:v>1-Jun</c:v>
                </c:pt>
                <c:pt idx="2">
                  <c:v>2-Jun</c:v>
                </c:pt>
                <c:pt idx="3">
                  <c:v>3-Jun</c:v>
                </c:pt>
                <c:pt idx="4">
                  <c:v>4-Jun</c:v>
                </c:pt>
                <c:pt idx="5">
                  <c:v>5-Jun</c:v>
                </c:pt>
                <c:pt idx="6">
                  <c:v>7-Jun</c:v>
                </c:pt>
                <c:pt idx="7">
                  <c:v>8-Jun</c:v>
                </c:pt>
                <c:pt idx="8">
                  <c:v>9-Jun</c:v>
                </c:pt>
                <c:pt idx="9">
                  <c:v>10-Jun</c:v>
                </c:pt>
                <c:pt idx="10">
                  <c:v>11-Jun</c:v>
                </c:pt>
                <c:pt idx="11">
                  <c:v>13-Jun</c:v>
                </c:pt>
                <c:pt idx="12">
                  <c:v>16-Jun</c:v>
                </c:pt>
                <c:pt idx="13">
                  <c:v>17-Jun</c:v>
                </c:pt>
                <c:pt idx="14">
                  <c:v>19-Jun</c:v>
                </c:pt>
                <c:pt idx="15">
                  <c:v>21-Jun</c:v>
                </c:pt>
                <c:pt idx="16">
                  <c:v>23-Jun</c:v>
                </c:pt>
                <c:pt idx="17">
                  <c:v>25-Jun</c:v>
                </c:pt>
                <c:pt idx="18">
                  <c:v>28-Jun</c:v>
                </c:pt>
                <c:pt idx="19">
                  <c:v>29-Jun</c:v>
                </c:pt>
                <c:pt idx="20">
                  <c:v>30-Jun</c:v>
                </c:pt>
                <c:pt idx="21">
                  <c:v>3-Jul</c:v>
                </c:pt>
                <c:pt idx="22">
                  <c:v>4-Jul</c:v>
                </c:pt>
                <c:pt idx="23">
                  <c:v>6-Jul</c:v>
                </c:pt>
                <c:pt idx="24">
                  <c:v>9-Jul</c:v>
                </c:pt>
                <c:pt idx="25">
                  <c:v>10-Jul</c:v>
                </c:pt>
                <c:pt idx="26">
                  <c:v>16-Jul</c:v>
                </c:pt>
                <c:pt idx="27">
                  <c:v>19-Jul</c:v>
                </c:pt>
                <c:pt idx="28">
                  <c:v>20-Jul</c:v>
                </c:pt>
                <c:pt idx="29">
                  <c:v>27-Jul</c:v>
                </c:pt>
                <c:pt idx="30">
                  <c:v>5-Aug</c:v>
                </c:pt>
                <c:pt idx="31">
                  <c:v>6-Aug</c:v>
                </c:pt>
              </c:strCache>
            </c:strRef>
          </c:cat>
          <c:val>
            <c:numRef>
              <c:f>Sheet1!$C$2:$C$33</c:f>
              <c:numCache>
                <c:formatCode>General</c:formatCode>
                <c:ptCount val="32"/>
                <c:pt idx="0">
                  <c:v>1</c:v>
                </c:pt>
                <c:pt idx="1">
                  <c:v>2</c:v>
                </c:pt>
                <c:pt idx="3">
                  <c:v>1</c:v>
                </c:pt>
                <c:pt idx="5">
                  <c:v>1</c:v>
                </c:pt>
                <c:pt idx="8">
                  <c:v>2</c:v>
                </c:pt>
                <c:pt idx="9">
                  <c:v>1</c:v>
                </c:pt>
                <c:pt idx="10">
                  <c:v>1</c:v>
                </c:pt>
                <c:pt idx="12">
                  <c:v>2</c:v>
                </c:pt>
                <c:pt idx="17">
                  <c:v>1</c:v>
                </c:pt>
                <c:pt idx="22">
                  <c:v>1</c:v>
                </c:pt>
                <c:pt idx="23">
                  <c:v>2</c:v>
                </c:pt>
                <c:pt idx="25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21C-4263-9A43-9C884488AA5F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Type2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/>
                    </a:solidFill>
                    <a:latin typeface="Berlin Sans FB" panose="020E0602020502020306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Sheet1!$A$2:$A$33</c:f>
              <c:strCache>
                <c:ptCount val="32"/>
                <c:pt idx="0">
                  <c:v>4-May</c:v>
                </c:pt>
                <c:pt idx="1">
                  <c:v>1-Jun</c:v>
                </c:pt>
                <c:pt idx="2">
                  <c:v>2-Jun</c:v>
                </c:pt>
                <c:pt idx="3">
                  <c:v>3-Jun</c:v>
                </c:pt>
                <c:pt idx="4">
                  <c:v>4-Jun</c:v>
                </c:pt>
                <c:pt idx="5">
                  <c:v>5-Jun</c:v>
                </c:pt>
                <c:pt idx="6">
                  <c:v>7-Jun</c:v>
                </c:pt>
                <c:pt idx="7">
                  <c:v>8-Jun</c:v>
                </c:pt>
                <c:pt idx="8">
                  <c:v>9-Jun</c:v>
                </c:pt>
                <c:pt idx="9">
                  <c:v>10-Jun</c:v>
                </c:pt>
                <c:pt idx="10">
                  <c:v>11-Jun</c:v>
                </c:pt>
                <c:pt idx="11">
                  <c:v>13-Jun</c:v>
                </c:pt>
                <c:pt idx="12">
                  <c:v>16-Jun</c:v>
                </c:pt>
                <c:pt idx="13">
                  <c:v>17-Jun</c:v>
                </c:pt>
                <c:pt idx="14">
                  <c:v>19-Jun</c:v>
                </c:pt>
                <c:pt idx="15">
                  <c:v>21-Jun</c:v>
                </c:pt>
                <c:pt idx="16">
                  <c:v>23-Jun</c:v>
                </c:pt>
                <c:pt idx="17">
                  <c:v>25-Jun</c:v>
                </c:pt>
                <c:pt idx="18">
                  <c:v>28-Jun</c:v>
                </c:pt>
                <c:pt idx="19">
                  <c:v>29-Jun</c:v>
                </c:pt>
                <c:pt idx="20">
                  <c:v>30-Jun</c:v>
                </c:pt>
                <c:pt idx="21">
                  <c:v>3-Jul</c:v>
                </c:pt>
                <c:pt idx="22">
                  <c:v>4-Jul</c:v>
                </c:pt>
                <c:pt idx="23">
                  <c:v>6-Jul</c:v>
                </c:pt>
                <c:pt idx="24">
                  <c:v>9-Jul</c:v>
                </c:pt>
                <c:pt idx="25">
                  <c:v>10-Jul</c:v>
                </c:pt>
                <c:pt idx="26">
                  <c:v>16-Jul</c:v>
                </c:pt>
                <c:pt idx="27">
                  <c:v>19-Jul</c:v>
                </c:pt>
                <c:pt idx="28">
                  <c:v>20-Jul</c:v>
                </c:pt>
                <c:pt idx="29">
                  <c:v>27-Jul</c:v>
                </c:pt>
                <c:pt idx="30">
                  <c:v>5-Aug</c:v>
                </c:pt>
                <c:pt idx="31">
                  <c:v>6-Aug</c:v>
                </c:pt>
              </c:strCache>
            </c:strRef>
          </c:cat>
          <c:val>
            <c:numRef>
              <c:f>Sheet1!$D$2:$D$33</c:f>
              <c:numCache>
                <c:formatCode>General</c:formatCode>
                <c:ptCount val="32"/>
                <c:pt idx="1">
                  <c:v>1</c:v>
                </c:pt>
                <c:pt idx="2">
                  <c:v>2</c:v>
                </c:pt>
                <c:pt idx="3">
                  <c:v>1</c:v>
                </c:pt>
                <c:pt idx="4">
                  <c:v>3</c:v>
                </c:pt>
                <c:pt idx="5">
                  <c:v>2</c:v>
                </c:pt>
                <c:pt idx="6">
                  <c:v>3</c:v>
                </c:pt>
                <c:pt idx="8">
                  <c:v>2</c:v>
                </c:pt>
                <c:pt idx="9">
                  <c:v>2</c:v>
                </c:pt>
                <c:pt idx="12">
                  <c:v>1</c:v>
                </c:pt>
                <c:pt idx="14">
                  <c:v>2</c:v>
                </c:pt>
                <c:pt idx="16">
                  <c:v>1</c:v>
                </c:pt>
                <c:pt idx="18">
                  <c:v>1</c:v>
                </c:pt>
                <c:pt idx="20">
                  <c:v>1</c:v>
                </c:pt>
                <c:pt idx="22">
                  <c:v>1</c:v>
                </c:pt>
                <c:pt idx="23">
                  <c:v>1</c:v>
                </c:pt>
                <c:pt idx="24">
                  <c:v>1</c:v>
                </c:pt>
                <c:pt idx="26">
                  <c:v>1</c:v>
                </c:pt>
                <c:pt idx="27">
                  <c:v>1</c:v>
                </c:pt>
                <c:pt idx="29">
                  <c:v>1</c:v>
                </c:pt>
                <c:pt idx="30">
                  <c:v>2</c:v>
                </c:pt>
                <c:pt idx="31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21C-4263-9A43-9C884488AA5F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79"/>
        <c:overlap val="100"/>
        <c:axId val="476319744"/>
        <c:axId val="476313840"/>
      </c:barChart>
      <c:catAx>
        <c:axId val="47631974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64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Berlin Sans FB" panose="020E0602020502020306" pitchFamily="34" charset="0"/>
                <a:ea typeface="+mn-ea"/>
                <a:cs typeface="+mn-cs"/>
              </a:defRPr>
            </a:pPr>
            <a:endParaRPr lang="en-US"/>
          </a:p>
        </c:txPr>
        <c:crossAx val="476313840"/>
        <c:crosses val="autoZero"/>
        <c:auto val="1"/>
        <c:lblAlgn val="ctr"/>
        <c:lblOffset val="100"/>
        <c:noMultiLvlLbl val="0"/>
      </c:catAx>
      <c:valAx>
        <c:axId val="47631384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4763197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Berlin Sans FB" panose="020E0602020502020306" pitchFamily="34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0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48A87A34-81AB-432B-8DAE-1953F412C126}" type="datetimeFigureOut">
              <a:rPr lang="en-US" dirty="0"/>
              <a:pPr/>
              <a:t>9/28/2017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9/28/2017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9/28/2017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9/28/2017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9/28/2017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9/28/2017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9/28/2017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6</a:t>
            </a:r>
          </a:p>
          <a:p>
            <a:pPr lvl="6"/>
            <a:r>
              <a:rPr lang="en-US" dirty="0"/>
              <a:t>7</a:t>
            </a:r>
          </a:p>
          <a:p>
            <a:pPr lvl="7"/>
            <a:r>
              <a:rPr lang="en-US" dirty="0"/>
              <a:t>8</a:t>
            </a:r>
          </a:p>
          <a:p>
            <a:pPr lvl="8"/>
            <a:r>
              <a:rPr lang="en-US" dirty="0"/>
              <a:t>9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9/28/2017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mapventure.org/#/fires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8000" dirty="0" smtClean="0">
                <a:latin typeface="Berlin Sans FB Demi" panose="020E0802020502020306" pitchFamily="34" charset="0"/>
              </a:rPr>
              <a:t>Alaska Fire Season</a:t>
            </a:r>
            <a:endParaRPr lang="en-US" sz="8000" dirty="0">
              <a:latin typeface="Berlin Sans FB Demi" panose="020E0802020502020306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Berlin Sans FB" panose="020E0602020502020306" pitchFamily="34" charset="0"/>
              </a:rPr>
              <a:t>January 1 – September 15, 2017</a:t>
            </a:r>
            <a:endParaRPr lang="en-US" sz="4000" dirty="0">
              <a:latin typeface="Berlin Sans FB" panose="020E06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2764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16600" dirty="0" smtClean="0">
                <a:latin typeface="Berlin Sans FB Demi" panose="020E0802020502020306" pitchFamily="34" charset="0"/>
              </a:rPr>
              <a:t>E</a:t>
            </a:r>
            <a:endParaRPr lang="en-US" sz="16600" dirty="0">
              <a:latin typeface="Berlin Sans FB Demi" panose="020E0802020502020306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71716" y="1572957"/>
            <a:ext cx="31350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bg1"/>
                </a:solidFill>
                <a:latin typeface="Berlin Sans FB Demi" panose="020E0802020502020306" pitchFamily="34" charset="0"/>
              </a:rPr>
              <a:t>equipment</a:t>
            </a:r>
            <a:endParaRPr lang="en-US" sz="4000" dirty="0">
              <a:solidFill>
                <a:schemeClr val="bg1"/>
              </a:solidFill>
              <a:latin typeface="Berlin Sans FB Demi" panose="020E0802020502020306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96539" y="2641614"/>
            <a:ext cx="6370621" cy="14583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4737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16600" dirty="0" smtClean="0">
                <a:latin typeface="Berlin Sans FB Demi" panose="020E0802020502020306" pitchFamily="34" charset="0"/>
              </a:rPr>
              <a:t>O</a:t>
            </a:r>
            <a:endParaRPr lang="en-US" sz="16600" dirty="0">
              <a:latin typeface="Berlin Sans FB Demi" panose="020E0802020502020306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71716" y="1572957"/>
            <a:ext cx="31350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bg1"/>
                </a:solidFill>
                <a:latin typeface="Berlin Sans FB Demi" panose="020E0802020502020306" pitchFamily="34" charset="0"/>
              </a:rPr>
              <a:t>overhead</a:t>
            </a:r>
            <a:endParaRPr lang="en-US" sz="4000" dirty="0">
              <a:solidFill>
                <a:schemeClr val="bg1"/>
              </a:solidFill>
              <a:latin typeface="Berlin Sans FB Demi" panose="020E0802020502020306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18154" y="1448726"/>
            <a:ext cx="5900415" cy="3846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870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16600" dirty="0" smtClean="0">
                <a:latin typeface="Berlin Sans FB Demi" panose="020E0802020502020306" pitchFamily="34" charset="0"/>
              </a:rPr>
              <a:t>S</a:t>
            </a:r>
            <a:endParaRPr lang="en-US" sz="16600" dirty="0">
              <a:latin typeface="Berlin Sans FB Demi" panose="020E0802020502020306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71716" y="1572957"/>
            <a:ext cx="31350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bg1"/>
                </a:solidFill>
                <a:latin typeface="Berlin Sans FB Demi" panose="020E0802020502020306" pitchFamily="34" charset="0"/>
              </a:rPr>
              <a:t>supplies</a:t>
            </a:r>
            <a:endParaRPr lang="en-US" sz="4000" dirty="0">
              <a:solidFill>
                <a:schemeClr val="bg1"/>
              </a:solidFill>
              <a:latin typeface="Berlin Sans FB Demi" panose="020E0802020502020306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64650" y="1681970"/>
            <a:ext cx="5931060" cy="31243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0300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dirty="0" smtClean="0">
                <a:latin typeface="Berlin Sans FB Demi" panose="020E0802020502020306" pitchFamily="34" charset="0"/>
              </a:rPr>
              <a:t>NEW INTEL PRODUCT</a:t>
            </a:r>
            <a:endParaRPr lang="en-US" sz="4800" dirty="0">
              <a:latin typeface="Berlin Sans FB Demi" panose="020E0802020502020306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Berlin Sans FB" panose="020E0602020502020306" pitchFamily="34" charset="0"/>
                <a:hlinkClick r:id="rId2"/>
              </a:rPr>
              <a:t>Alaska Wildfires: Past and Present</a:t>
            </a:r>
            <a:endParaRPr lang="en-US" dirty="0">
              <a:latin typeface="Berlin Sans FB" panose="020E06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829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5400" dirty="0" smtClean="0">
                <a:latin typeface="Berlin Sans FB" panose="020E0602020502020306" pitchFamily="34" charset="0"/>
              </a:rPr>
              <a:t>353 Fires</a:t>
            </a:r>
            <a:br>
              <a:rPr lang="en-US" sz="5400" dirty="0" smtClean="0">
                <a:latin typeface="Berlin Sans FB" panose="020E0602020502020306" pitchFamily="34" charset="0"/>
              </a:rPr>
            </a:br>
            <a:r>
              <a:rPr lang="en-US" sz="5400" dirty="0" smtClean="0">
                <a:latin typeface="Berlin Sans FB" panose="020E0602020502020306" pitchFamily="34" charset="0"/>
              </a:rPr>
              <a:t>652K Acres</a:t>
            </a:r>
            <a:endParaRPr lang="en-US" sz="5400" dirty="0">
              <a:latin typeface="Berlin Sans FB" panose="020E0602020502020306" pitchFamily="34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5850" y="291401"/>
            <a:ext cx="11582718" cy="6388585"/>
          </a:xfrm>
        </p:spPr>
      </p:pic>
    </p:spTree>
    <p:extLst>
      <p:ext uri="{BB962C8B-B14F-4D97-AF65-F5344CB8AC3E}">
        <p14:creationId xmlns:p14="http://schemas.microsoft.com/office/powerpoint/2010/main" val="1205671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>
                <a:latin typeface="Berlin Sans FB Demi" panose="020E0802020502020306" pitchFamily="34" charset="0"/>
              </a:rPr>
              <a:t>CAUSE</a:t>
            </a:r>
            <a:endParaRPr lang="en-US" dirty="0">
              <a:latin typeface="Berlin Sans FB Demi" panose="020E0802020502020306" pitchFamily="34" charset="0"/>
            </a:endParaRP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69775103"/>
              </p:ext>
            </p:extLst>
          </p:nvPr>
        </p:nvGraphicFramePr>
        <p:xfrm>
          <a:off x="5118100" y="803275"/>
          <a:ext cx="6281738" cy="5248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58682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Berlin Sans FB Demi" panose="020E0802020502020306" pitchFamily="34" charset="0"/>
              </a:rPr>
              <a:t>PROTECTION</a:t>
            </a:r>
            <a:endParaRPr lang="en-US" dirty="0">
              <a:latin typeface="Berlin Sans FB Demi" panose="020E0802020502020306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3085"/>
            <a:ext cx="6265088" cy="685800"/>
          </a:xfrm>
        </p:spPr>
        <p:txBody>
          <a:bodyPr/>
          <a:lstStyle/>
          <a:p>
            <a:r>
              <a:rPr lang="en-US" sz="2800" dirty="0" smtClean="0">
                <a:latin typeface="Berlin Sans FB" panose="020E0602020502020306" pitchFamily="34" charset="0"/>
              </a:rPr>
              <a:t>Alaska Fire Service</a:t>
            </a:r>
            <a:endParaRPr lang="en-US" sz="2800" dirty="0">
              <a:latin typeface="Berlin Sans FB" panose="020E0602020502020306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688885"/>
            <a:ext cx="2784255" cy="888455"/>
          </a:xfrm>
        </p:spPr>
        <p:txBody>
          <a:bodyPr>
            <a:normAutofit fontScale="92500" lnSpcReduction="10000"/>
          </a:bodyPr>
          <a:lstStyle/>
          <a:p>
            <a:r>
              <a:rPr lang="en-US" sz="2000" dirty="0" smtClean="0">
                <a:latin typeface="Berlin Sans FB" panose="020E0602020502020306" pitchFamily="34" charset="0"/>
              </a:rPr>
              <a:t>169 Fires</a:t>
            </a:r>
          </a:p>
          <a:p>
            <a:r>
              <a:rPr lang="en-US" sz="2000" dirty="0" smtClean="0">
                <a:latin typeface="Berlin Sans FB" panose="020E0602020502020306" pitchFamily="34" charset="0"/>
              </a:rPr>
              <a:t>571K Acres</a:t>
            </a:r>
            <a:endParaRPr lang="en-US" sz="2000" dirty="0">
              <a:latin typeface="Berlin Sans FB" panose="020E0602020502020306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2408587"/>
            <a:ext cx="6264414" cy="685800"/>
          </a:xfrm>
        </p:spPr>
        <p:txBody>
          <a:bodyPr/>
          <a:lstStyle/>
          <a:p>
            <a:r>
              <a:rPr lang="en-US" sz="2800" dirty="0" smtClean="0">
                <a:latin typeface="Berlin Sans FB" panose="020E0602020502020306" pitchFamily="34" charset="0"/>
              </a:rPr>
              <a:t>State of Alaska</a:t>
            </a:r>
            <a:endParaRPr lang="en-US" sz="2800" dirty="0">
              <a:latin typeface="Berlin Sans FB" panose="020E0602020502020306" pitchFamily="34" charset="0"/>
            </a:endParaRPr>
          </a:p>
        </p:txBody>
      </p:sp>
      <p:sp>
        <p:nvSpPr>
          <p:cNvPr id="7" name="Text Placeholder 4"/>
          <p:cNvSpPr txBox="1">
            <a:spLocks/>
          </p:cNvSpPr>
          <p:nvPr/>
        </p:nvSpPr>
        <p:spPr>
          <a:xfrm>
            <a:off x="5117479" y="4850377"/>
            <a:ext cx="6264414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None/>
              <a:defRPr sz="2200" b="0" kern="1200" cap="all" baseline="0">
                <a:solidFill>
                  <a:schemeClr val="accent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None/>
              <a:defRPr sz="2000" b="1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None/>
              <a:defRPr sz="1800" b="1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None/>
              <a:defRPr sz="1600" b="1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None/>
              <a:defRPr sz="1600" b="1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None/>
              <a:defRPr sz="1600" b="1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None/>
              <a:defRPr sz="1600" b="1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None/>
              <a:defRPr sz="1600" b="1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None/>
              <a:defRPr sz="1600" b="1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 smtClean="0">
                <a:latin typeface="Berlin Sans FB" panose="020E0602020502020306" pitchFamily="34" charset="0"/>
              </a:rPr>
              <a:t>U.S. Forest Service</a:t>
            </a:r>
            <a:endParaRPr lang="en-US" sz="2800" dirty="0">
              <a:latin typeface="Berlin Sans FB" panose="020E0602020502020306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325017" y="781468"/>
            <a:ext cx="181737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latin typeface="Berlin Sans FB Demi" panose="020E0802020502020306" pitchFamily="34" charset="0"/>
              </a:rPr>
              <a:t>Upper Yukon Zone had most acres burn since 2009 (815K)</a:t>
            </a:r>
            <a:endParaRPr lang="en-US" sz="1400" dirty="0">
              <a:latin typeface="Berlin Sans FB Demi" panose="020E0802020502020306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325017" y="3072856"/>
            <a:ext cx="18173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latin typeface="Berlin Sans FB Demi" panose="020E0802020502020306" pitchFamily="34" charset="0"/>
              </a:rPr>
              <a:t>154 Prevention Actions</a:t>
            </a:r>
            <a:endParaRPr lang="en-US" sz="1400" dirty="0">
              <a:latin typeface="Berlin Sans FB Demi" panose="020E0802020502020306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325017" y="5656094"/>
            <a:ext cx="18173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latin typeface="Berlin Sans FB Demi" panose="020E0802020502020306" pitchFamily="34" charset="0"/>
              </a:rPr>
              <a:t>Included Haines Area</a:t>
            </a:r>
            <a:endParaRPr lang="en-US" sz="1400" dirty="0">
              <a:latin typeface="Berlin Sans FB Demi" panose="020E0802020502020306" pitchFamily="34" charset="0"/>
            </a:endParaRPr>
          </a:p>
        </p:txBody>
      </p:sp>
      <p:sp>
        <p:nvSpPr>
          <p:cNvPr id="11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3019742"/>
            <a:ext cx="2784255" cy="888455"/>
          </a:xfrm>
        </p:spPr>
        <p:txBody>
          <a:bodyPr>
            <a:normAutofit fontScale="92500" lnSpcReduction="10000"/>
          </a:bodyPr>
          <a:lstStyle/>
          <a:p>
            <a:r>
              <a:rPr lang="en-US" sz="2000" dirty="0" smtClean="0">
                <a:latin typeface="Berlin Sans FB" panose="020E0602020502020306" pitchFamily="34" charset="0"/>
              </a:rPr>
              <a:t>170 Fires</a:t>
            </a:r>
          </a:p>
          <a:p>
            <a:r>
              <a:rPr lang="en-US" sz="2000" dirty="0" smtClean="0">
                <a:latin typeface="Berlin Sans FB" panose="020E0602020502020306" pitchFamily="34" charset="0"/>
              </a:rPr>
              <a:t>81K Acres</a:t>
            </a:r>
            <a:endParaRPr lang="en-US" sz="2000" dirty="0">
              <a:latin typeface="Berlin Sans FB" panose="020E0602020502020306" pitchFamily="34" charset="0"/>
            </a:endParaRPr>
          </a:p>
        </p:txBody>
      </p:sp>
      <p:sp>
        <p:nvSpPr>
          <p:cNvPr id="12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5473477"/>
            <a:ext cx="2784255" cy="888455"/>
          </a:xfrm>
        </p:spPr>
        <p:txBody>
          <a:bodyPr>
            <a:noAutofit/>
          </a:bodyPr>
          <a:lstStyle/>
          <a:p>
            <a:r>
              <a:rPr lang="en-US" sz="2400" dirty="0" smtClean="0">
                <a:latin typeface="Berlin Sans FB" panose="020E0602020502020306" pitchFamily="34" charset="0"/>
              </a:rPr>
              <a:t>14 Fires</a:t>
            </a:r>
          </a:p>
          <a:p>
            <a:r>
              <a:rPr lang="en-US" sz="2400" dirty="0" smtClean="0">
                <a:latin typeface="Berlin Sans FB" panose="020E0602020502020306" pitchFamily="34" charset="0"/>
              </a:rPr>
              <a:t>2.5 Acres</a:t>
            </a:r>
            <a:endParaRPr lang="en-US" sz="2400" dirty="0">
              <a:latin typeface="Berlin Sans FB" panose="020E06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5958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Berlin Sans FB Demi" panose="020E0802020502020306" pitchFamily="34" charset="0"/>
              </a:rPr>
              <a:t>LANDOWNER</a:t>
            </a:r>
            <a:endParaRPr lang="en-US" sz="3600" dirty="0">
              <a:latin typeface="Berlin Sans FB Demi" panose="020E0802020502020306" pitchFamily="34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983480" y="1232715"/>
            <a:ext cx="6812280" cy="41953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6655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dirty="0" smtClean="0">
                <a:latin typeface="Berlin Sans FB Demi" panose="020E0802020502020306" pitchFamily="34" charset="0"/>
              </a:rPr>
              <a:t>RESOURCES</a:t>
            </a:r>
            <a:endParaRPr lang="en-US" sz="7200" dirty="0"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928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16600" dirty="0">
                <a:latin typeface="Berlin Sans FB Demi" panose="020E0802020502020306" pitchFamily="34" charset="0"/>
              </a:rPr>
              <a:t>A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71716" y="1572957"/>
            <a:ext cx="31350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bg1"/>
                </a:solidFill>
                <a:latin typeface="Berlin Sans FB Demi" panose="020E0802020502020306" pitchFamily="34" charset="0"/>
              </a:rPr>
              <a:t>aircraft</a:t>
            </a:r>
            <a:endParaRPr lang="en-US" sz="4000" dirty="0">
              <a:solidFill>
                <a:schemeClr val="bg1"/>
              </a:solidFill>
              <a:latin typeface="Berlin Sans FB Demi" panose="020E0802020502020306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13975" y="2137410"/>
            <a:ext cx="7085542" cy="28889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0375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16600" dirty="0" smtClean="0">
                <a:latin typeface="Berlin Sans FB Demi" panose="020E0802020502020306" pitchFamily="34" charset="0"/>
              </a:rPr>
              <a:t>C</a:t>
            </a:r>
            <a:endParaRPr lang="en-US" sz="16600" dirty="0">
              <a:latin typeface="Berlin Sans FB Demi" panose="020E0802020502020306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71716" y="1572957"/>
            <a:ext cx="31350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bg1"/>
                </a:solidFill>
                <a:latin typeface="Berlin Sans FB Demi" panose="020E0802020502020306" pitchFamily="34" charset="0"/>
              </a:rPr>
              <a:t>crews</a:t>
            </a:r>
            <a:endParaRPr lang="en-US" sz="4000" dirty="0">
              <a:solidFill>
                <a:schemeClr val="bg1"/>
              </a:solidFill>
              <a:latin typeface="Berlin Sans FB Demi" panose="020E0802020502020306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54220" y="1947003"/>
            <a:ext cx="5827290" cy="3262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2245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3256732251"/>
              </p:ext>
            </p:extLst>
          </p:nvPr>
        </p:nvGraphicFramePr>
        <p:xfrm>
          <a:off x="1405890" y="473710"/>
          <a:ext cx="9234170" cy="61561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45766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3960F"/>
      </a:accent1>
      <a:accent2>
        <a:srgbClr val="E04116"/>
      </a:accent2>
      <a:accent3>
        <a:srgbClr val="9D4DE7"/>
      </a:accent3>
      <a:accent4>
        <a:srgbClr val="449EF3"/>
      </a:accent4>
      <a:accent5>
        <a:srgbClr val="39C6BE"/>
      </a:accent5>
      <a:accent6>
        <a:srgbClr val="88C933"/>
      </a:accent6>
      <a:hlink>
        <a:srgbClr val="EBB41F"/>
      </a:hlink>
      <a:folHlink>
        <a:srgbClr val="E1D676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29B3952A-A5A2-4E72-A5C9-A88B41734E0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TM16401371[[fn=Atlas]]</Template>
  <TotalTime>347</TotalTime>
  <Words>83</Words>
  <Application>Microsoft Office PowerPoint</Application>
  <PresentationFormat>Widescreen</PresentationFormat>
  <Paragraphs>32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Berlin Sans FB</vt:lpstr>
      <vt:lpstr>Berlin Sans FB Demi</vt:lpstr>
      <vt:lpstr>Calibri Light</vt:lpstr>
      <vt:lpstr>Rockwell</vt:lpstr>
      <vt:lpstr>Wingdings</vt:lpstr>
      <vt:lpstr>Atlas</vt:lpstr>
      <vt:lpstr>Alaska Fire Season</vt:lpstr>
      <vt:lpstr>353 Fires 652K Acres</vt:lpstr>
      <vt:lpstr>CAUSE</vt:lpstr>
      <vt:lpstr>PROTECTION</vt:lpstr>
      <vt:lpstr>LANDOWNER</vt:lpstr>
      <vt:lpstr>RESOURCES</vt:lpstr>
      <vt:lpstr>A</vt:lpstr>
      <vt:lpstr>C</vt:lpstr>
      <vt:lpstr>PowerPoint Presentation</vt:lpstr>
      <vt:lpstr>E</vt:lpstr>
      <vt:lpstr>O</vt:lpstr>
      <vt:lpstr>S</vt:lpstr>
      <vt:lpstr>NEW INTEL PRODUCT</vt:lpstr>
    </vt:vector>
  </TitlesOfParts>
  <Company>Department of Interior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Alaska Fire Season</dc:title>
  <dc:creator>Gabriella Branson</dc:creator>
  <cp:lastModifiedBy>Branson, Gabriella C</cp:lastModifiedBy>
  <cp:revision>17</cp:revision>
  <dcterms:created xsi:type="dcterms:W3CDTF">2017-09-27T18:28:42Z</dcterms:created>
  <dcterms:modified xsi:type="dcterms:W3CDTF">2017-09-28T20:50:15Z</dcterms:modified>
</cp:coreProperties>
</file>